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2"/>
  </p:sldMasterIdLst>
  <p:notesMasterIdLst>
    <p:notesMasterId r:id="rId49"/>
  </p:notesMasterIdLst>
  <p:handoutMasterIdLst>
    <p:handoutMasterId r:id="rId50"/>
  </p:handoutMasterIdLst>
  <p:sldIdLst>
    <p:sldId id="463" r:id="rId3"/>
    <p:sldId id="276" r:id="rId4"/>
    <p:sldId id="412" r:id="rId5"/>
    <p:sldId id="402" r:id="rId6"/>
    <p:sldId id="414" r:id="rId7"/>
    <p:sldId id="415" r:id="rId8"/>
    <p:sldId id="423" r:id="rId9"/>
    <p:sldId id="422" r:id="rId10"/>
    <p:sldId id="421" r:id="rId11"/>
    <p:sldId id="420" r:id="rId12"/>
    <p:sldId id="419" r:id="rId13"/>
    <p:sldId id="418" r:id="rId14"/>
    <p:sldId id="417" r:id="rId15"/>
    <p:sldId id="416" r:id="rId16"/>
    <p:sldId id="433" r:id="rId17"/>
    <p:sldId id="432" r:id="rId18"/>
    <p:sldId id="431" r:id="rId19"/>
    <p:sldId id="430" r:id="rId20"/>
    <p:sldId id="429" r:id="rId21"/>
    <p:sldId id="428" r:id="rId22"/>
    <p:sldId id="427" r:id="rId23"/>
    <p:sldId id="426" r:id="rId24"/>
    <p:sldId id="425" r:id="rId25"/>
    <p:sldId id="424" r:id="rId26"/>
    <p:sldId id="442" r:id="rId27"/>
    <p:sldId id="441" r:id="rId28"/>
    <p:sldId id="440" r:id="rId29"/>
    <p:sldId id="439" r:id="rId30"/>
    <p:sldId id="438" r:id="rId31"/>
    <p:sldId id="437" r:id="rId32"/>
    <p:sldId id="436" r:id="rId33"/>
    <p:sldId id="435" r:id="rId34"/>
    <p:sldId id="434" r:id="rId35"/>
    <p:sldId id="452" r:id="rId36"/>
    <p:sldId id="451" r:id="rId37"/>
    <p:sldId id="450" r:id="rId38"/>
    <p:sldId id="449" r:id="rId39"/>
    <p:sldId id="448" r:id="rId40"/>
    <p:sldId id="447" r:id="rId41"/>
    <p:sldId id="446" r:id="rId42"/>
    <p:sldId id="445" r:id="rId43"/>
    <p:sldId id="453" r:id="rId44"/>
    <p:sldId id="464" r:id="rId45"/>
    <p:sldId id="465" r:id="rId46"/>
    <p:sldId id="466" r:id="rId47"/>
    <p:sldId id="40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63"/>
            <p14:sldId id="276"/>
            <p14:sldId id="412"/>
          </p14:sldIdLst>
        </p14:section>
        <p14:section name="Main Content" id="{BC4A3995-4CED-4320-A673-95328C9C809D}">
          <p14:sldIdLst>
            <p14:sldId id="402"/>
            <p14:sldId id="414"/>
            <p14:sldId id="415"/>
            <p14:sldId id="423"/>
            <p14:sldId id="422"/>
            <p14:sldId id="421"/>
            <p14:sldId id="420"/>
            <p14:sldId id="419"/>
            <p14:sldId id="418"/>
            <p14:sldId id="417"/>
            <p14:sldId id="416"/>
            <p14:sldId id="433"/>
            <p14:sldId id="432"/>
            <p14:sldId id="431"/>
            <p14:sldId id="430"/>
            <p14:sldId id="429"/>
            <p14:sldId id="428"/>
            <p14:sldId id="427"/>
            <p14:sldId id="426"/>
            <p14:sldId id="425"/>
            <p14:sldId id="424"/>
            <p14:sldId id="442"/>
            <p14:sldId id="441"/>
            <p14:sldId id="440"/>
            <p14:sldId id="439"/>
            <p14:sldId id="438"/>
            <p14:sldId id="437"/>
            <p14:sldId id="436"/>
            <p14:sldId id="435"/>
            <p14:sldId id="434"/>
            <p14:sldId id="452"/>
            <p14:sldId id="451"/>
            <p14:sldId id="450"/>
            <p14:sldId id="449"/>
            <p14:sldId id="448"/>
            <p14:sldId id="447"/>
            <p14:sldId id="446"/>
            <p14:sldId id="445"/>
            <p14:sldId id="453"/>
          </p14:sldIdLst>
        </p14:section>
        <p14:section name="Conclusion" id="{10E03AB1-9AA8-4E86-9A64-D741901E50A2}">
          <p14:sldIdLst>
            <p14:sldId id="464"/>
            <p14:sldId id="465"/>
            <p14:sldId id="466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13" d="100"/>
          <a:sy n="113" d="100"/>
        </p:scale>
        <p:origin x="156" y="17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1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09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44772F-0D2E-43A8-A5D8-51E52071743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46386-5110-442C-91F3-2E02138873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9424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33FB04-88C8-4C2B-86A9-D298B88BBD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2BE4DE-A587-4D30-A863-41A52D46C0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878BC-3A7E-4019-8755-448DBEEA16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89" y="230627"/>
            <a:ext cx="2130000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E8347-F6CB-43FD-BDD5-7B2D5726E5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4F703B-047F-43BD-8C21-7ECDA94E0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E0DC5B-B234-42E5-B788-82F1A6AFA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1558" y="226007"/>
            <a:ext cx="2130552" cy="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5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bitcoin.it/wiki/Deterministic_wallet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bitcoin/bips/blob/master/bip-0039.mediawiki#Generating_the_mnemonic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39/english.txt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orld.std.com/~reinhold/dicewar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ycrypto.com/#generate-wallet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nodes.21.co/nodes/?q=Bulgari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bitaddress.org/bitaddress.org-v3.3.0-SHA256-dec17c07685e1870960903d8f58090475b25af946fe95a734f88408cef4aa194.html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softuni.foundation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tcoin/bips/blob/master/bip-0032.mediawiki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7EF608-9C6E-4648-A4AB-E272F647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>
                <a:latin typeface="Calibri" panose="020F0502020204030204" pitchFamily="34" charset="0"/>
              </a:rPr>
              <a:t>Съхранение и използване на </a:t>
            </a:r>
            <a:r>
              <a:rPr lang="bg-BG" noProof="1">
                <a:latin typeface="Calibri" panose="020F0502020204030204" pitchFamily="34" charset="0"/>
              </a:rPr>
              <a:t>криптовалути</a:t>
            </a:r>
            <a:r>
              <a:rPr lang="bg-BG" dirty="0">
                <a:latin typeface="Calibri" panose="020F0502020204030204" pitchFamily="34" charset="0"/>
              </a:rPr>
              <a:t>, портфейли, сигурност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1ED4AB7-E86C-4767-9093-1AC7FAD58A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754958"/>
            <a:ext cx="2950749" cy="705120"/>
          </a:xfrm>
        </p:spPr>
        <p:txBody>
          <a:bodyPr/>
          <a:lstStyle/>
          <a:p>
            <a:r>
              <a:rPr lang="en-US" dirty="0"/>
              <a:t>Software University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080949-ADBB-4D3B-86C9-785318953B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195047"/>
            <a:ext cx="2950749" cy="642218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http://softuni.bg</a:t>
            </a:r>
            <a:endParaRPr lang="en-US" sz="1800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9E18CD-28EC-4721-BDB2-FADD19C57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651001"/>
            <a:ext cx="2950749" cy="958395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BF27A0-405D-4E91-927F-23E41F5359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966"/>
            <a:ext cx="2950749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ADD8686-981E-40AF-AE07-4D18242F8B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2" y="1966029"/>
            <a:ext cx="5437955" cy="2325990"/>
          </a:xfrm>
          <a:prstGeom prst="rect">
            <a:avLst/>
          </a:prstGeom>
          <a:effectLst>
            <a:outerShdw blurRad="6350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6389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252E8A5-25C6-4514-A6B4-F5941B0D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6417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811D6A8-9001-4EB9-BADA-18AACAA48D6A}"/>
              </a:ext>
            </a:extLst>
          </p:cNvPr>
          <p:cNvSpPr txBox="1">
            <a:spLocks/>
          </p:cNvSpPr>
          <p:nvPr/>
        </p:nvSpPr>
        <p:spPr>
          <a:xfrm>
            <a:off x="303212" y="1537468"/>
            <a:ext cx="11048999" cy="4951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00" b="1" dirty="0">
                <a:solidFill>
                  <a:schemeClr val="bg1"/>
                </a:solidFill>
              </a:rPr>
              <a:t>HD -&gt; Hierarchical Deterministic</a:t>
            </a:r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bg-BG" sz="3500" dirty="0"/>
              <a:t>Отново два вида ключове – </a:t>
            </a:r>
            <a:r>
              <a:rPr lang="bg-BG" sz="3500" b="1" dirty="0">
                <a:solidFill>
                  <a:schemeClr val="bg1"/>
                </a:solidFill>
              </a:rPr>
              <a:t>Публичен и Частен</a:t>
            </a:r>
          </a:p>
          <a:p>
            <a:pPr marL="0" indent="0">
              <a:buNone/>
            </a:pPr>
            <a:r>
              <a:rPr lang="bg-BG" sz="3500" dirty="0"/>
              <a:t>Главен Публичен ключ (</a:t>
            </a:r>
            <a:r>
              <a:rPr lang="en-US" sz="3500" dirty="0"/>
              <a:t>Master Public Key</a:t>
            </a:r>
            <a:r>
              <a:rPr lang="bg-BG" sz="3500" dirty="0"/>
              <a:t>)</a:t>
            </a:r>
            <a:endParaRPr lang="en-US" sz="35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Може да се използва за генериране на безкрайно много „адреси“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Няма достъп до частните ключове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Много полезен за борсите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bg-BG" sz="3500" dirty="0"/>
              <a:t>Главен Частен ключ (</a:t>
            </a:r>
            <a:r>
              <a:rPr lang="en-US" sz="3500" dirty="0"/>
              <a:t>Master Private Key</a:t>
            </a:r>
            <a:r>
              <a:rPr lang="bg-BG" sz="3500" dirty="0"/>
              <a:t>)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Генерира всички частни ключове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Може никога да не „докосва“ интернет</a:t>
            </a:r>
          </a:p>
          <a:p>
            <a:endParaRPr lang="bg-BG" sz="2000" dirty="0"/>
          </a:p>
          <a:p>
            <a:pPr marL="0" indent="0">
              <a:buNone/>
            </a:pPr>
            <a:r>
              <a:rPr lang="bg-BG" sz="2000" dirty="0">
                <a:hlinkClick r:id="rId2"/>
              </a:rPr>
              <a:t>Още информация</a:t>
            </a:r>
            <a:endParaRPr lang="bg-BG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671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548AEC0-A155-4C47-A2FD-06DA7CD5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4" y="22038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DFA4266-0F95-4FEE-B289-43F71ED459D7}"/>
              </a:ext>
            </a:extLst>
          </p:cNvPr>
          <p:cNvSpPr txBox="1">
            <a:spLocks/>
          </p:cNvSpPr>
          <p:nvPr/>
        </p:nvSpPr>
        <p:spPr>
          <a:xfrm>
            <a:off x="205744" y="1593681"/>
            <a:ext cx="11786366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  <a:endParaRPr lang="bg-BG" sz="3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en-US" sz="3000" dirty="0"/>
              <a:t>Mnemonic phrase</a:t>
            </a:r>
            <a:r>
              <a:rPr lang="bg-BG" sz="3000" dirty="0"/>
              <a:t> / </a:t>
            </a:r>
            <a:r>
              <a:rPr lang="en-US" sz="3000" dirty="0"/>
              <a:t>Mnemonic recovery phrase / Mnemonic seed = Seed</a:t>
            </a:r>
            <a:endParaRPr lang="bg-BG" sz="30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endParaRPr lang="bg-BG" sz="800" dirty="0"/>
          </a:p>
          <a:p>
            <a:pPr marL="0" indent="0">
              <a:buNone/>
            </a:pPr>
            <a:r>
              <a:rPr lang="bg-BG" sz="3000" dirty="0"/>
              <a:t>Произволно подреждане на думи от списък с 2048 (</a:t>
            </a:r>
            <a:r>
              <a:rPr lang="en-US" sz="3000" dirty="0">
                <a:hlinkClick r:id="rId2"/>
              </a:rPr>
              <a:t>BIP39 </a:t>
            </a:r>
            <a:r>
              <a:rPr lang="bg-BG" sz="3000" dirty="0">
                <a:hlinkClick r:id="rId2"/>
              </a:rPr>
              <a:t>стандарт</a:t>
            </a:r>
            <a:r>
              <a:rPr lang="bg-BG" sz="3000" dirty="0"/>
              <a:t>)</a:t>
            </a:r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r>
              <a:rPr lang="bg-BG" sz="3000" i="1" dirty="0"/>
              <a:t>2048*2048*2048*2048*2048*2048*2048*2048*2048*2048*2048*2048</a:t>
            </a:r>
          </a:p>
          <a:p>
            <a:pPr marL="0" indent="0" algn="ctr">
              <a:buNone/>
            </a:pPr>
            <a:r>
              <a:rPr lang="bg-BG" sz="3000" dirty="0"/>
              <a:t>(2 на 132 степен)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003C0-28D9-478C-B537-BA9A7F92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1" y="3124200"/>
            <a:ext cx="10308267" cy="6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8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E896ED1-E760-4A44-BA80-0B046CCB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7416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B6A87050-190E-4CF7-8D3A-5C2B93F25639}"/>
              </a:ext>
            </a:extLst>
          </p:cNvPr>
          <p:cNvSpPr txBox="1">
            <a:spLocks/>
          </p:cNvSpPr>
          <p:nvPr/>
        </p:nvSpPr>
        <p:spPr>
          <a:xfrm>
            <a:off x="303213" y="1547461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bg-BG" sz="3200" b="1" dirty="0"/>
              <a:t>Три изисквания към списъка с думи:</a:t>
            </a:r>
          </a:p>
          <a:p>
            <a:pPr marL="0" indent="0">
              <a:buNone/>
            </a:pPr>
            <a:endParaRPr lang="bg-BG" sz="2400" b="1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Умен избор на думи – първите 4 букви гарантират идентификация на думата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Да не включва подобни думи – </a:t>
            </a:r>
            <a:r>
              <a:rPr lang="en-US" sz="3000" dirty="0"/>
              <a:t>woman/women, build/built</a:t>
            </a:r>
            <a:r>
              <a:rPr lang="bg-BG" sz="3000" dirty="0"/>
              <a:t> и т.н.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r>
              <a:rPr lang="bg-BG" sz="2000" dirty="0">
                <a:hlinkClick r:id="rId2"/>
              </a:rPr>
              <a:t>Списък с думи </a:t>
            </a:r>
            <a:endParaRPr lang="bg-BG" sz="2000" dirty="0"/>
          </a:p>
          <a:p>
            <a:pPr marL="0" indent="0">
              <a:buNone/>
            </a:pPr>
            <a:endParaRPr lang="bg-BG" sz="8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587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6616CB1-9FFC-42F4-AD13-FFC82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2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98C6AF46-0D01-4BF8-824E-B722BEE0C3D5}"/>
              </a:ext>
            </a:extLst>
          </p:cNvPr>
          <p:cNvSpPr txBox="1">
            <a:spLocks/>
          </p:cNvSpPr>
          <p:nvPr/>
        </p:nvSpPr>
        <p:spPr>
          <a:xfrm>
            <a:off x="330663" y="1573694"/>
            <a:ext cx="6297149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</a:p>
          <a:p>
            <a:pPr marL="0" indent="0">
              <a:buNone/>
            </a:pPr>
            <a:r>
              <a:rPr lang="bg-BG" sz="3000" dirty="0"/>
              <a:t>Имитация на процеса по произволно избиране на думи – </a:t>
            </a:r>
            <a:r>
              <a:rPr lang="en-US" sz="3000" dirty="0">
                <a:hlinkClick r:id="rId2"/>
              </a:rPr>
              <a:t>Diceware</a:t>
            </a:r>
            <a:endParaRPr lang="en-US" sz="3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000" dirty="0"/>
              <a:t>6 </a:t>
            </a:r>
            <a:r>
              <a:rPr lang="bg-BG" sz="3000" dirty="0"/>
              <a:t>думи – 30 хвърляния на зара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D9AA6-5DC6-44D9-8681-0DD951B7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249660"/>
            <a:ext cx="41148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7D2A4-46FE-4DF4-AD96-1F05BCE0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612" y="3992860"/>
            <a:ext cx="2393155" cy="28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55F3D940-986F-4DA2-8EAA-32711152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1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66C4FB1D-CCE5-49BB-B123-6668F03F00CF}"/>
              </a:ext>
            </a:extLst>
          </p:cNvPr>
          <p:cNvSpPr txBox="1">
            <a:spLocks/>
          </p:cNvSpPr>
          <p:nvPr/>
        </p:nvSpPr>
        <p:spPr>
          <a:xfrm>
            <a:off x="379412" y="157369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  <a:endParaRPr lang="bg-BG" sz="3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sz="8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25AB3-862C-4837-BAD0-8FD2078C4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438400"/>
            <a:ext cx="9850619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1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776F710-030B-4B72-849B-06E595AD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69172"/>
            <a:ext cx="10018713" cy="883508"/>
          </a:xfrm>
        </p:spPr>
        <p:txBody>
          <a:bodyPr>
            <a:normAutofit/>
          </a:bodyPr>
          <a:lstStyle/>
          <a:p>
            <a:r>
              <a:rPr lang="bg-BG" dirty="0"/>
              <a:t>Видове портфейли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D5BDB210-1ADA-492A-97D0-17193E7B8DA7}"/>
              </a:ext>
            </a:extLst>
          </p:cNvPr>
          <p:cNvSpPr txBox="1">
            <a:spLocks/>
          </p:cNvSpPr>
          <p:nvPr/>
        </p:nvSpPr>
        <p:spPr>
          <a:xfrm>
            <a:off x="379413" y="154246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400" b="1" dirty="0"/>
              <a:t>Съществуват няколко вида портфейли: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Десктоп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Онлайн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Мобилни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Хардуерни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„Хартиени“</a:t>
            </a:r>
            <a:endParaRPr lang="en-US" sz="3000" dirty="0"/>
          </a:p>
          <a:p>
            <a:pPr marL="0" indent="0">
              <a:buNone/>
            </a:pPr>
            <a:endParaRPr lang="bg-BG" sz="2000" b="1" dirty="0"/>
          </a:p>
          <a:p>
            <a:pPr marL="0" indent="0">
              <a:buNone/>
            </a:pPr>
            <a:endParaRPr lang="bg-BG" sz="20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0208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5443EA82-E5D6-42A2-BE40-E67BA84C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91" y="16025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Десктоп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820117C-901B-4B61-9E05-A3E56A7BC016}"/>
              </a:ext>
            </a:extLst>
          </p:cNvPr>
          <p:cNvSpPr txBox="1">
            <a:spLocks/>
          </p:cNvSpPr>
          <p:nvPr/>
        </p:nvSpPr>
        <p:spPr>
          <a:xfrm>
            <a:off x="345992" y="153355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Инсталират се на компютър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Могат да се използват само на 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bg-BG" sz="3000" dirty="0"/>
              <a:t>компютъра, на който са инсталирани*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Добро ниво на защита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Защитават частните ви ключове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bg-BG" sz="3000" dirty="0"/>
              <a:t>във файл на компютъра ви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Обикновено този файл е 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bg-BG" sz="3000" dirty="0"/>
              <a:t>криптиран с парола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FF0000"/>
                </a:solidFill>
              </a:rPr>
              <a:t>Key-loggers!!!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FF0000"/>
                </a:solidFill>
              </a:rPr>
              <a:t>Screen-viewers!!!</a:t>
            </a:r>
            <a:endParaRPr lang="bg-BG" sz="3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bg-BG" sz="20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7DFF9-F4B3-48E9-8793-2C873E38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67" y="4247034"/>
            <a:ext cx="6544188" cy="2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2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B5ABB1A2-4119-4B24-BA76-19C62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524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Bitcoin Core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0FDEC-74C9-4630-A4A8-22614277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676400"/>
            <a:ext cx="81629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1F5544E-76E2-4581-8764-7202D7ED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94217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</a:t>
            </a:r>
            <a:r>
              <a:rPr lang="en-US" sz="2200" b="1" dirty="0"/>
              <a:t>Electrum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C9C5C-9EEF-4ACC-B562-19C87143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529" y="1077724"/>
            <a:ext cx="6511968" cy="55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47F4ED9-0618-43F4-8A87-8B38652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4" y="16584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Десктоп</a:t>
            </a:r>
            <a:r>
              <a:rPr lang="en-US" sz="2200" dirty="0"/>
              <a:t> – </a:t>
            </a:r>
            <a:r>
              <a:rPr lang="en-US" sz="2200" b="1" noProof="1"/>
              <a:t>GreenAddress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8D232-D88A-4DDC-9FF6-7D6A80DB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391027"/>
            <a:ext cx="8086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9530" y="2438400"/>
            <a:ext cx="2532580" cy="310896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2AE793-B7FA-4C5A-8511-5255DCAB2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58014"/>
              </p:ext>
            </p:extLst>
          </p:nvPr>
        </p:nvGraphicFramePr>
        <p:xfrm>
          <a:off x="53723" y="1447800"/>
          <a:ext cx="9405807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5269">
                  <a:extLst>
                    <a:ext uri="{9D8B030D-6E8A-4147-A177-3AD203B41FA5}">
                      <a16:colId xmlns:a16="http://schemas.microsoft.com/office/drawing/2014/main" val="1936847477"/>
                    </a:ext>
                  </a:extLst>
                </a:gridCol>
                <a:gridCol w="3135269">
                  <a:extLst>
                    <a:ext uri="{9D8B030D-6E8A-4147-A177-3AD203B41FA5}">
                      <a16:colId xmlns:a16="http://schemas.microsoft.com/office/drawing/2014/main" val="473627932"/>
                    </a:ext>
                  </a:extLst>
                </a:gridCol>
                <a:gridCol w="3135269">
                  <a:extLst>
                    <a:ext uri="{9D8B030D-6E8A-4147-A177-3AD203B41FA5}">
                      <a16:colId xmlns:a16="http://schemas.microsoft.com/office/drawing/2014/main" val="32497347"/>
                    </a:ext>
                  </a:extLst>
                </a:gridCol>
              </a:tblGrid>
              <a:tr h="426720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1.</a:t>
                      </a:r>
                      <a:r>
                        <a:rPr lang="en-US" b="1" dirty="0"/>
                        <a:t> </a:t>
                      </a:r>
                      <a:r>
                        <a:rPr lang="bg-BG" sz="2400" b="1" dirty="0"/>
                        <a:t>Какво е портфейл?</a:t>
                      </a:r>
                      <a:endParaRPr lang="bg-BG" b="1" dirty="0"/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en-US" sz="2200" dirty="0"/>
                        <a:t>Bitcoin Core</a:t>
                      </a:r>
                      <a:endParaRPr lang="bg-BG" sz="2200" dirty="0"/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en-US" sz="2200" dirty="0"/>
                        <a:t>[H]D </a:t>
                      </a:r>
                      <a:r>
                        <a:rPr lang="bg-BG" sz="2200" dirty="0"/>
                        <a:t>портфейли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Какво е </a:t>
                      </a:r>
                      <a:r>
                        <a:rPr lang="en-US" sz="2200" dirty="0"/>
                        <a:t>“seed”?</a:t>
                      </a:r>
                      <a:endParaRPr lang="bg-BG" sz="22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2.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Видове портфейли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Десктоп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Онлайн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Мобилни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Хардуерни</a:t>
                      </a:r>
                    </a:p>
                    <a:p>
                      <a:pPr marL="971550" lvl="1" indent="-514350">
                        <a:lnSpc>
                          <a:spcPct val="15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„Хартиени“</a:t>
                      </a:r>
                      <a:endParaRPr lang="en-US" sz="22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3.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Управление на пароли</a:t>
                      </a:r>
                      <a:endParaRPr lang="en-US" b="1" dirty="0"/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bg-BG" b="1" dirty="0"/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4.</a:t>
                      </a:r>
                      <a:r>
                        <a:rPr lang="en-US" b="1" dirty="0"/>
                        <a:t> </a:t>
                      </a:r>
                      <a:r>
                        <a:rPr lang="bg-BG" b="1" dirty="0"/>
                        <a:t>2</a:t>
                      </a:r>
                      <a:r>
                        <a:rPr lang="en-US" b="1" dirty="0"/>
                        <a:t>FA</a:t>
                      </a:r>
                      <a:endParaRPr lang="bg-BG" b="1" dirty="0"/>
                    </a:p>
                    <a:p>
                      <a:pPr marL="971550" lvl="1" indent="-514350">
                        <a:lnSpc>
                          <a:spcPct val="10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Защо да го използваме?</a:t>
                      </a:r>
                    </a:p>
                    <a:p>
                      <a:pPr marL="971550" lvl="1" indent="-514350">
                        <a:lnSpc>
                          <a:spcPct val="100000"/>
                        </a:lnSpc>
                        <a:buClr>
                          <a:schemeClr val="tx2">
                            <a:lumMod val="75000"/>
                          </a:schemeClr>
                        </a:buClr>
                        <a:buFont typeface="+mj-lt"/>
                        <a:buAutoNum type="romanUcPeriod"/>
                      </a:pPr>
                      <a:r>
                        <a:rPr lang="bg-BG" sz="2200" dirty="0"/>
                        <a:t>Видове </a:t>
                      </a:r>
                      <a:r>
                        <a:rPr lang="en-US" sz="2200" dirty="0"/>
                        <a:t>2FA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72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7ADEE3C1-34D1-4964-AD28-A9CEF696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1" y="20040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Онлайн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B947A6A-8F5D-429E-9C54-95C3AFCE95D2}"/>
              </a:ext>
            </a:extLst>
          </p:cNvPr>
          <p:cNvSpPr txBox="1">
            <a:spLocks/>
          </p:cNvSpPr>
          <p:nvPr/>
        </p:nvSpPr>
        <p:spPr>
          <a:xfrm>
            <a:off x="379412" y="1573694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Повечето не ви предоставят достъп до частните ви ключове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Не сте си сами „банка“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Всички борси са вид онлайн портфейл – няма частни ключове за потребителите</a:t>
            </a:r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6CD57-AA21-4E42-BBAD-4DAC2BC5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4371050"/>
            <a:ext cx="4505325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1747C-CABE-4A94-9778-96C79AF9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4724400"/>
            <a:ext cx="3622278" cy="106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2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74001C40-8A8C-4660-AD45-ECCE0DAB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Онлайн – </a:t>
            </a:r>
            <a:r>
              <a:rPr lang="en-US" sz="2200" b="1" dirty="0"/>
              <a:t>Blockchain.info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037DB-15BE-4C9B-9480-4C443C1B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29" y="1619250"/>
            <a:ext cx="5391150" cy="382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3A4AA-8A0C-44ED-B867-77FE93F1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2" y="1619250"/>
            <a:ext cx="605176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440B5F0-7044-454C-95F8-931B5AD4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Онлайн – </a:t>
            </a:r>
            <a:r>
              <a:rPr lang="en-US" sz="2200" noProof="1"/>
              <a:t>MyEtherWallet</a:t>
            </a:r>
            <a:r>
              <a:rPr lang="en-US" sz="2200" dirty="0"/>
              <a:t> / </a:t>
            </a:r>
            <a:r>
              <a:rPr lang="en-US" sz="2200" noProof="1"/>
              <a:t>MyCrypto</a:t>
            </a:r>
            <a:endParaRPr lang="en-US" sz="2200" b="1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06B2DCAD-0688-473E-9C65-3B2A2FA38A13}"/>
              </a:ext>
            </a:extLst>
          </p:cNvPr>
          <p:cNvSpPr txBox="1">
            <a:spLocks/>
          </p:cNvSpPr>
          <p:nvPr/>
        </p:nvSpPr>
        <p:spPr>
          <a:xfrm>
            <a:off x="3656012" y="4495800"/>
            <a:ext cx="4904905" cy="1169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bg-BG" sz="5400" dirty="0">
                <a:hlinkClick r:id="rId2"/>
              </a:rPr>
              <a:t>Демонстрация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944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E3C09B90-55AF-4E7F-AA41-290D14C9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01" y="2029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Мобилни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654DD9D-A3FE-47A4-8924-071E814A790F}"/>
              </a:ext>
            </a:extLst>
          </p:cNvPr>
          <p:cNvSpPr txBox="1">
            <a:spLocks/>
          </p:cNvSpPr>
          <p:nvPr/>
        </p:nvSpPr>
        <p:spPr>
          <a:xfrm>
            <a:off x="346902" y="15761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Използват се на мобилни устройства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Обикновено са по-лесни за използване (по-малко функции)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HD</a:t>
            </a:r>
            <a:endParaRPr lang="bg-BG" sz="32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0A8BD-2D36-49B8-968B-88D2FB12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6" y="3962400"/>
            <a:ext cx="4838700" cy="1565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D1075-C7BC-4B13-84AB-ABDB0E00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530" y="3645735"/>
            <a:ext cx="5701225" cy="21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07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E58D5A72-C104-442A-AD84-5A3FC126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Mycelium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05C3C-AA09-466F-8FDD-D963CA50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133600"/>
            <a:ext cx="8134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2166B8B-585A-491A-8048-44B4F98A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- </a:t>
            </a:r>
            <a:r>
              <a:rPr lang="en-US" sz="2200" b="1" dirty="0"/>
              <a:t>Electrum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CD07C-C02A-4BEC-9DB5-0B25BAAE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15" y="1635084"/>
            <a:ext cx="7992996" cy="41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8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B1815823-84D8-47AC-BA09-87803B78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– </a:t>
            </a:r>
            <a:r>
              <a:rPr lang="en-US" sz="2200" b="1" dirty="0"/>
              <a:t>Bitcoin Wallet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4F9AC-4332-48FA-BBA2-8961124B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4" y="2133600"/>
            <a:ext cx="8105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99CD61C-4A24-4CB2-8656-7D57C755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Мобилни</a:t>
            </a:r>
            <a:r>
              <a:rPr lang="en-US" sz="2200" dirty="0"/>
              <a:t> – </a:t>
            </a:r>
            <a:r>
              <a:rPr lang="en-US" sz="2200" noProof="1"/>
              <a:t>Jaxx</a:t>
            </a:r>
            <a:endParaRPr lang="en-US" sz="2200" b="1" noProof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E28F29E-B769-4D6C-9B05-6A221AE8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828800"/>
            <a:ext cx="4281487" cy="4281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E4020E-B39F-4E8B-8652-F55270CB863D}"/>
              </a:ext>
            </a:extLst>
          </p:cNvPr>
          <p:cNvSpPr/>
          <p:nvPr/>
        </p:nvSpPr>
        <p:spPr>
          <a:xfrm>
            <a:off x="227012" y="1371600"/>
            <a:ext cx="792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noProof="1"/>
              <a:t>Bitcoin, Ethereum, Litecoin, Dash, Zcash, Augur, Salt, Civic, Qtum, Blockchain Capital, Bancor</a:t>
            </a:r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C3FAA924-7B6D-4BB5-B4D8-D11CE2DA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276600"/>
            <a:ext cx="4002032" cy="15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2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A144ED6D-4445-4A8A-B5A6-20D9F7C3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2EE016-E6DD-4221-A3DC-94E90C41D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39666"/>
              </p:ext>
            </p:extLst>
          </p:nvPr>
        </p:nvGraphicFramePr>
        <p:xfrm>
          <a:off x="760412" y="2362200"/>
          <a:ext cx="10640034" cy="365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017">
                  <a:extLst>
                    <a:ext uri="{9D8B030D-6E8A-4147-A177-3AD203B41FA5}">
                      <a16:colId xmlns:a16="http://schemas.microsoft.com/office/drawing/2014/main" val="1839356017"/>
                    </a:ext>
                  </a:extLst>
                </a:gridCol>
                <a:gridCol w="5320017">
                  <a:extLst>
                    <a:ext uri="{9D8B030D-6E8A-4147-A177-3AD203B41FA5}">
                      <a16:colId xmlns:a16="http://schemas.microsoft.com/office/drawing/2014/main" val="2864584036"/>
                    </a:ext>
                  </a:extLst>
                </a:gridCol>
              </a:tblGrid>
              <a:tr h="524568">
                <a:tc>
                  <a:txBody>
                    <a:bodyPr/>
                    <a:lstStyle/>
                    <a:p>
                      <a:pPr algn="ctr"/>
                      <a:r>
                        <a:rPr lang="bg-BG" sz="2200" dirty="0">
                          <a:solidFill>
                            <a:schemeClr val="tx1"/>
                          </a:solidFill>
                        </a:rPr>
                        <a:t>Горещи Портфейли (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Hot Wallets)</a:t>
                      </a:r>
                    </a:p>
                  </a:txBody>
                  <a:tcPr marL="112528" marR="112528" marT="56264" marB="5626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dirty="0">
                          <a:solidFill>
                            <a:schemeClr val="tx1"/>
                          </a:solidFill>
                        </a:rPr>
                        <a:t>Хардуерни Портфейли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74861"/>
                  </a:ext>
                </a:extLst>
              </a:tr>
              <a:tr h="524568">
                <a:tc>
                  <a:txBody>
                    <a:bodyPr/>
                    <a:lstStyle/>
                    <a:p>
                      <a:r>
                        <a:rPr lang="bg-BG" sz="2200" dirty="0"/>
                        <a:t>Добро решение за малки суми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Най-лесният начин за съхранение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53456"/>
                  </a:ext>
                </a:extLst>
              </a:tr>
              <a:tr h="524568">
                <a:tc>
                  <a:txBody>
                    <a:bodyPr/>
                    <a:lstStyle/>
                    <a:p>
                      <a:r>
                        <a:rPr lang="bg-BG" sz="2200" dirty="0"/>
                        <a:t>Лесно получаване/изпращане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Поддържат няколко валути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09445"/>
                  </a:ext>
                </a:extLst>
              </a:tr>
              <a:tr h="524568">
                <a:tc>
                  <a:txBody>
                    <a:bodyPr/>
                    <a:lstStyle/>
                    <a:p>
                      <a:r>
                        <a:rPr lang="bg-BG" sz="2200" dirty="0"/>
                        <a:t>Някои поддържат много валути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200" dirty="0"/>
                        <a:t>ОК, дори на заразени компютри</a:t>
                      </a:r>
                      <a:endParaRPr lang="en-US" sz="2200" dirty="0"/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2558"/>
                  </a:ext>
                </a:extLst>
              </a:tr>
              <a:tr h="5245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chemeClr val="accent2"/>
                          </a:solidFill>
                        </a:rPr>
                        <a:t>Генерират двойките ключове онлайн</a:t>
                      </a:r>
                      <a:endParaRPr lang="en-US" sz="2200" dirty="0">
                        <a:solidFill>
                          <a:schemeClr val="accent2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chemeClr val="bg1"/>
                          </a:solidFill>
                        </a:rPr>
                        <a:t>Двойката ключове - офлайн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03641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chemeClr val="accent2"/>
                          </a:solidFill>
                        </a:rPr>
                        <a:t>Не са 100% сигурни</a:t>
                      </a:r>
                      <a:endParaRPr lang="en-US" sz="2200" dirty="0">
                        <a:solidFill>
                          <a:schemeClr val="accent2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chemeClr val="bg1"/>
                          </a:solidFill>
                        </a:rPr>
                        <a:t>Подписване на трансакции - офлайн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923560"/>
                  </a:ext>
                </a:extLst>
              </a:tr>
              <a:tr h="517381">
                <a:tc>
                  <a:txBody>
                    <a:bodyPr/>
                    <a:lstStyle/>
                    <a:p>
                      <a:r>
                        <a:rPr lang="bg-BG" sz="2200" dirty="0">
                          <a:solidFill>
                            <a:schemeClr val="accent2"/>
                          </a:solidFill>
                        </a:rPr>
                        <a:t>Неподходящи за големи суми</a:t>
                      </a:r>
                      <a:endParaRPr lang="en-US" sz="2200" dirty="0">
                        <a:solidFill>
                          <a:schemeClr val="accent2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200" dirty="0">
                          <a:solidFill>
                            <a:schemeClr val="accent2"/>
                          </a:solidFill>
                        </a:rPr>
                        <a:t>Струват пари</a:t>
                      </a:r>
                      <a:endParaRPr lang="en-US" sz="2200" dirty="0">
                        <a:solidFill>
                          <a:schemeClr val="accent2"/>
                        </a:solidFill>
                      </a:endParaRPr>
                    </a:p>
                  </a:txBody>
                  <a:tcPr marL="112528" marR="112528" marT="56264" marB="56264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47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8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CDF9B12-3F63-4B05-B40B-E5FF90B49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7F0D2-8952-4AFA-8B78-11ECDDE1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57" y="1660642"/>
            <a:ext cx="7795980" cy="4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#B-Chain-Intro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9730F86-70F2-4184-9F33-99D12BD5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34671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A9E47C23-BE82-4EEE-AFA5-8D8CE745E472}"/>
              </a:ext>
            </a:extLst>
          </p:cNvPr>
          <p:cNvSpPr txBox="1">
            <a:spLocks/>
          </p:cNvSpPr>
          <p:nvPr/>
        </p:nvSpPr>
        <p:spPr>
          <a:xfrm>
            <a:off x="1522412" y="1869906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400" dirty="0"/>
              <a:t>Поддържани валути и услуги</a:t>
            </a:r>
          </a:p>
          <a:p>
            <a:pPr marL="0" indent="0" algn="ctr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bg-BG" sz="3400" dirty="0"/>
          </a:p>
          <a:p>
            <a:pPr marL="0" indent="0">
              <a:buNone/>
            </a:pPr>
            <a:endParaRPr lang="bg-BG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1690C-98BE-42A7-9AF0-7107996B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2564863"/>
            <a:ext cx="9020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9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213504FD-F4CB-4F56-8A30-2B77B07A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4232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68CC8527-DA4A-46A3-A9CC-D06A9BA18AF9}"/>
              </a:ext>
            </a:extLst>
          </p:cNvPr>
          <p:cNvSpPr txBox="1">
            <a:spLocks/>
          </p:cNvSpPr>
          <p:nvPr/>
        </p:nvSpPr>
        <p:spPr>
          <a:xfrm>
            <a:off x="1517016" y="1793105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400" dirty="0"/>
              <a:t>Интеграции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F62A-037A-41BF-8BB5-FAEFC6FA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6" y="2514600"/>
            <a:ext cx="947017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FE6E8B10-C5EC-4A1F-B7BF-A128BEBA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Ledger Nano 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5C-1EBB-44A6-8FA4-60C114F7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79" y="1449492"/>
            <a:ext cx="8512881" cy="48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A299552-2195-4B14-8C4D-9A12207E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34382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TREZOR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34E1-786F-4610-93E1-A602550A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85" y="1259368"/>
            <a:ext cx="8222454" cy="54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21C87A6-F0E0-44AC-85DD-D7BAC053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364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dirty="0"/>
              <a:t>TREZOR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569FA-F166-4FC9-869C-60D96207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2" y="1828800"/>
            <a:ext cx="3581400" cy="3923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E3C87-6AD1-4CD8-AE27-AAE995F12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828800"/>
            <a:ext cx="6000750" cy="42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01BB0-F218-4EF7-89F6-0AB291DB1896}"/>
              </a:ext>
            </a:extLst>
          </p:cNvPr>
          <p:cNvSpPr txBox="1"/>
          <p:nvPr/>
        </p:nvSpPr>
        <p:spPr>
          <a:xfrm>
            <a:off x="1979611" y="593725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BitNodes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9108E8A-F49D-46E4-91FE-7750FDF4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18756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noProof="1"/>
              <a:t>KeepKey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287D-0830-4B20-A8D1-045D48D81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209438"/>
            <a:ext cx="7339259" cy="552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50A62-4361-4B5C-BA6C-3B408711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59" y="2453686"/>
            <a:ext cx="4612802" cy="25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0B21866E-5923-4339-A095-48F8391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Хардуерни – </a:t>
            </a:r>
            <a:r>
              <a:rPr lang="en-US" sz="2200" b="1" noProof="1"/>
              <a:t>KeepKey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AEA1C-72BB-4D73-8087-CF1A13FA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317550"/>
            <a:ext cx="9560719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7D471-0419-4663-B311-2B82E623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49" y="2665993"/>
            <a:ext cx="6237927" cy="39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3F48C76A-AE83-427E-8D4E-F2475B05E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Хартиени Портфейли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EB4070B-057C-4FE2-902C-D41DFD4C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1282720"/>
            <a:ext cx="6259227" cy="524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88B12F89-DE83-4A60-A967-812BBD6C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3917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Видове портфейли</a:t>
            </a:r>
            <a:r>
              <a:rPr lang="en-US" dirty="0"/>
              <a:t/>
            </a:r>
            <a:br>
              <a:rPr lang="en-US" dirty="0"/>
            </a:br>
            <a:r>
              <a:rPr lang="bg-BG" sz="2200" dirty="0"/>
              <a:t>Хартиени Портфейли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2AD83-D9C9-4DAF-99DA-ACE05E36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29" y="1154953"/>
            <a:ext cx="6118883" cy="54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7F9F8A5E-7FE6-4DBC-9330-1D84CEE7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58152"/>
            <a:ext cx="10018713" cy="883508"/>
          </a:xfrm>
        </p:spPr>
        <p:txBody>
          <a:bodyPr>
            <a:normAutofit/>
          </a:bodyPr>
          <a:lstStyle/>
          <a:p>
            <a:r>
              <a:rPr lang="bg-BG" dirty="0"/>
              <a:t>Управление на пароли</a:t>
            </a: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5FC0275-CEA8-4CA3-B908-B037AD2DEC5E}"/>
              </a:ext>
            </a:extLst>
          </p:cNvPr>
          <p:cNvSpPr txBox="1">
            <a:spLocks/>
          </p:cNvSpPr>
          <p:nvPr/>
        </p:nvSpPr>
        <p:spPr>
          <a:xfrm>
            <a:off x="303212" y="141119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/>
              <a:t>Как съхранявате паролите си?</a:t>
            </a:r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Лоши практики:</a:t>
            </a:r>
          </a:p>
          <a:p>
            <a:pPr marL="0" indent="0">
              <a:buNone/>
            </a:pPr>
            <a:endParaRPr lang="bg-BG" sz="32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Една и съща парола за всичко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Къса парола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Само букви, само числа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„</a:t>
            </a:r>
            <a:r>
              <a:rPr lang="en-US" sz="3200" dirty="0"/>
              <a:t>password”, “user”, “12345”</a:t>
            </a:r>
            <a:endParaRPr lang="bg-BG" sz="32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B64F-6D81-40A5-B1A3-8ECB76E0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1188734"/>
            <a:ext cx="4437826" cy="56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Заглавие 1">
            <a:extLst>
              <a:ext uri="{FF2B5EF4-FFF2-40B4-BE49-F238E27FC236}">
                <a16:creationId xmlns:a16="http://schemas.microsoft.com/office/drawing/2014/main" id="{29076788-7CFD-474A-8030-FCE60C4DA06B}"/>
              </a:ext>
            </a:extLst>
          </p:cNvPr>
          <p:cNvSpPr txBox="1">
            <a:spLocks/>
          </p:cNvSpPr>
          <p:nvPr/>
        </p:nvSpPr>
        <p:spPr>
          <a:xfrm>
            <a:off x="74612" y="152400"/>
            <a:ext cx="10018713" cy="88350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>
                <a:solidFill>
                  <a:schemeClr val="bg2"/>
                </a:solidFill>
              </a:rPr>
              <a:t>Какво е криптопортфейл?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Контейнер за съдържание 2">
            <a:extLst>
              <a:ext uri="{FF2B5EF4-FFF2-40B4-BE49-F238E27FC236}">
                <a16:creationId xmlns:a16="http://schemas.microsoft.com/office/drawing/2014/main" id="{D4A8025D-DA97-42A0-A369-254933E6CA62}"/>
              </a:ext>
            </a:extLst>
          </p:cNvPr>
          <p:cNvSpPr txBox="1">
            <a:spLocks/>
          </p:cNvSpPr>
          <p:nvPr/>
        </p:nvSpPr>
        <p:spPr>
          <a:xfrm>
            <a:off x="379412" y="1219200"/>
            <a:ext cx="9866313" cy="597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Мястото, където съхранявате вашите публичен/частен ключ двойки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Съдържа частните ви ключове</a:t>
            </a:r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[</a:t>
            </a:r>
            <a:r>
              <a:rPr lang="bg-BG" sz="3200" noProof="1"/>
              <a:t>Биткойн</a:t>
            </a:r>
            <a:r>
              <a:rPr lang="en-US" sz="3200" dirty="0"/>
              <a:t>]</a:t>
            </a:r>
            <a:r>
              <a:rPr lang="bg-BG" sz="3200" dirty="0"/>
              <a:t> адрес (публичен) + частен ключ (таен) = </a:t>
            </a:r>
            <a:r>
              <a:rPr lang="en-US" sz="3200" dirty="0"/>
              <a:t>[</a:t>
            </a:r>
            <a:r>
              <a:rPr lang="bg-BG" sz="3200" noProof="1"/>
              <a:t>Биткойн</a:t>
            </a:r>
            <a:r>
              <a:rPr lang="en-US" sz="3200" dirty="0"/>
              <a:t>]</a:t>
            </a:r>
            <a:r>
              <a:rPr lang="bg-BG" sz="3200" dirty="0"/>
              <a:t> портфейл</a:t>
            </a:r>
          </a:p>
          <a:p>
            <a:endParaRPr lang="bg-B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D05C7A-F6BA-4BBE-AEEB-BB5D7CB2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971800"/>
            <a:ext cx="6705600" cy="24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599FC98F-487F-4D42-8021-BE23AA38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Управление на пароли</a:t>
            </a:r>
            <a:r>
              <a:rPr lang="en-US" dirty="0"/>
              <a:t/>
            </a:r>
            <a:br>
              <a:rPr lang="en-US" dirty="0"/>
            </a:b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452B721-2260-43B4-B66A-7525B525F8DE}"/>
              </a:ext>
            </a:extLst>
          </p:cNvPr>
          <p:cNvSpPr txBox="1">
            <a:spLocks/>
          </p:cNvSpPr>
          <p:nvPr/>
        </p:nvSpPr>
        <p:spPr>
          <a:xfrm>
            <a:off x="1217612" y="1524000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3200" b="1" dirty="0"/>
              <a:t>Как съхранявате паролите си?</a:t>
            </a:r>
            <a:endParaRPr lang="bg-BG" sz="3200" dirty="0"/>
          </a:p>
          <a:p>
            <a:pPr marL="0" indent="0">
              <a:buNone/>
            </a:pPr>
            <a:r>
              <a:rPr lang="bg-BG" sz="3200" dirty="0"/>
              <a:t>Добри практики:</a:t>
            </a:r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C5DEF0-E576-4170-9ADB-86CBD2102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71430"/>
              </p:ext>
            </p:extLst>
          </p:nvPr>
        </p:nvGraphicFramePr>
        <p:xfrm>
          <a:off x="1293812" y="2743200"/>
          <a:ext cx="9411008" cy="225817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705504">
                  <a:extLst>
                    <a:ext uri="{9D8B030D-6E8A-4147-A177-3AD203B41FA5}">
                      <a16:colId xmlns:a16="http://schemas.microsoft.com/office/drawing/2014/main" val="1839356017"/>
                    </a:ext>
                  </a:extLst>
                </a:gridCol>
                <a:gridCol w="4705504">
                  <a:extLst>
                    <a:ext uri="{9D8B030D-6E8A-4147-A177-3AD203B41FA5}">
                      <a16:colId xmlns:a16="http://schemas.microsoft.com/office/drawing/2014/main" val="2864584036"/>
                    </a:ext>
                  </a:extLst>
                </a:gridCol>
              </a:tblGrid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b="0" dirty="0">
                          <a:solidFill>
                            <a:schemeClr val="accent2"/>
                          </a:solidFill>
                        </a:rPr>
                        <a:t>Използвайте антивирусни програми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sz="2100" b="0" dirty="0"/>
                        <a:t>„Твърде хубаво, за да е истина“ мейли</a:t>
                      </a:r>
                      <a:endParaRPr lang="en-US" sz="2100" b="0" dirty="0"/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74861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dirty="0">
                          <a:solidFill>
                            <a:schemeClr val="accent2"/>
                          </a:solidFill>
                        </a:rPr>
                        <a:t>Използвайте 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anti-malware </a:t>
                      </a:r>
                      <a:r>
                        <a:rPr lang="bg-BG" sz="2100" dirty="0">
                          <a:solidFill>
                            <a:schemeClr val="accent2"/>
                          </a:solidFill>
                        </a:rPr>
                        <a:t>програми</a:t>
                      </a:r>
                      <a:endParaRPr 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chemeClr val="accent2"/>
                          </a:solidFill>
                        </a:rPr>
                        <a:t>Публични </a:t>
                      </a:r>
                      <a:r>
                        <a:rPr lang="en-US" sz="2100" dirty="0" err="1">
                          <a:solidFill>
                            <a:schemeClr val="accent2"/>
                          </a:solidFill>
                        </a:rPr>
                        <a:t>WiFi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bg-BG" sz="2100" dirty="0">
                          <a:solidFill>
                            <a:schemeClr val="accent2"/>
                          </a:solidFill>
                        </a:rPr>
                        <a:t>мрежи (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VPN)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53456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Firewall – </a:t>
                      </a:r>
                      <a:r>
                        <a:rPr lang="bg-BG" sz="2100" dirty="0"/>
                        <a:t>стандарт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Password Manager! (LastPass)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09445"/>
                  </a:ext>
                </a:extLst>
              </a:tr>
              <a:tr h="540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100" dirty="0"/>
                        <a:t>Обновена на операционната система!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2 Factor Authentication!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2558"/>
                  </a:ext>
                </a:extLst>
              </a:tr>
              <a:tr h="429378"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Пиратски софтуер…</a:t>
                      </a: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Pop-up </a:t>
                      </a:r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съобщения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874" marR="105874" marT="52937" marB="52937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0364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271D62-68BC-4797-96EC-99A74B6F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06" y="5363980"/>
            <a:ext cx="5637212" cy="10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4EA5DB0-83FF-4790-8954-F3DE3062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Управление на пароли</a:t>
            </a:r>
            <a:r>
              <a:rPr lang="en-US" dirty="0"/>
              <a:t/>
            </a:r>
            <a:br>
              <a:rPr lang="en-US" dirty="0"/>
            </a:b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3BC03-E716-4E25-89D2-F443A79E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851"/>
            <a:ext cx="12192000" cy="39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8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лавие 1">
            <a:extLst>
              <a:ext uri="{FF2B5EF4-FFF2-40B4-BE49-F238E27FC236}">
                <a16:creationId xmlns:a16="http://schemas.microsoft.com/office/drawing/2014/main" id="{82CC16EA-C30B-465C-A7FC-41FD90E0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259744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en-US" dirty="0"/>
              <a:t>2 Factor Authentication</a:t>
            </a:r>
            <a:br>
              <a:rPr lang="en-US" dirty="0"/>
            </a:br>
            <a:endParaRPr lang="en-US" sz="2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F5397DBF-5482-49FD-852C-8FCB81A64DC2}"/>
              </a:ext>
            </a:extLst>
          </p:cNvPr>
          <p:cNvSpPr txBox="1">
            <a:spLocks/>
          </p:cNvSpPr>
          <p:nvPr/>
        </p:nvSpPr>
        <p:spPr>
          <a:xfrm>
            <a:off x="35198" y="1147452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b="1" dirty="0"/>
              <a:t>Видове 2</a:t>
            </a:r>
            <a:r>
              <a:rPr lang="en-US" b="1" dirty="0"/>
              <a:t>FA</a:t>
            </a:r>
            <a:endParaRPr lang="en-US" sz="3200" b="1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bg-BG" sz="2000" dirty="0"/>
          </a:p>
          <a:p>
            <a:pPr marL="0" indent="0">
              <a:buNone/>
            </a:pPr>
            <a:endParaRPr lang="bg-BG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6FF7E4-0EEC-44E2-A075-F92B385C5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754083"/>
              </p:ext>
            </p:extLst>
          </p:nvPr>
        </p:nvGraphicFramePr>
        <p:xfrm>
          <a:off x="2277720" y="1265441"/>
          <a:ext cx="9704919" cy="527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4973">
                  <a:extLst>
                    <a:ext uri="{9D8B030D-6E8A-4147-A177-3AD203B41FA5}">
                      <a16:colId xmlns:a16="http://schemas.microsoft.com/office/drawing/2014/main" val="1602470714"/>
                    </a:ext>
                  </a:extLst>
                </a:gridCol>
                <a:gridCol w="3234973">
                  <a:extLst>
                    <a:ext uri="{9D8B030D-6E8A-4147-A177-3AD203B41FA5}">
                      <a16:colId xmlns:a16="http://schemas.microsoft.com/office/drawing/2014/main" val="4062118827"/>
                    </a:ext>
                  </a:extLst>
                </a:gridCol>
                <a:gridCol w="3234973">
                  <a:extLst>
                    <a:ext uri="{9D8B030D-6E8A-4147-A177-3AD203B41FA5}">
                      <a16:colId xmlns:a16="http://schemas.microsoft.com/office/drawing/2014/main" val="2940511107"/>
                    </a:ext>
                  </a:extLst>
                </a:gridCol>
              </a:tblGrid>
              <a:tr h="501370">
                <a:tc>
                  <a:txBody>
                    <a:bodyPr/>
                    <a:lstStyle/>
                    <a:p>
                      <a:r>
                        <a:rPr lang="bg-BG" sz="2800" dirty="0"/>
                        <a:t>Вид 2</a:t>
                      </a:r>
                      <a:r>
                        <a:rPr lang="en-US" sz="2800" dirty="0"/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2800" dirty="0"/>
                        <a:t>Преимущества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2800" dirty="0"/>
                        <a:t>Недостатъци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84829"/>
                  </a:ext>
                </a:extLst>
              </a:tr>
              <a:tr h="1442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SMS 2FA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Код за достъп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По-добре от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bg-BG" sz="2000" dirty="0"/>
                        <a:t>парола/потребител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Предоставяне на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bg-BG" sz="2000" dirty="0"/>
                        <a:t>телефонен номер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„Превземане на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bg-BG" sz="2000" dirty="0"/>
                        <a:t>телефония номер“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Обхват!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90310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Authenticator App</a:t>
                      </a:r>
                      <a:r>
                        <a:rPr lang="bg-BG" sz="2400" dirty="0"/>
                        <a:t> (</a:t>
                      </a:r>
                      <a:r>
                        <a:rPr lang="en-US" sz="2400" dirty="0"/>
                        <a:t>TOTP)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Код на всяка 1 минута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Без връзка с оператора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Как се възстановява?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Неудобно? (батерия)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944562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Push-based 2FA</a:t>
                      </a:r>
                      <a:endParaRPr lang="bg-B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По-лесно от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bg-BG" sz="2000" dirty="0"/>
                        <a:t>код –</a:t>
                      </a:r>
                      <a:r>
                        <a:rPr lang="en-US" sz="2000" dirty="0"/>
                        <a:t> appear/push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Показва локация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Няма „1 приложение“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452855"/>
                  </a:ext>
                </a:extLst>
              </a:tr>
              <a:tr h="501370">
                <a:tc>
                  <a:txBody>
                    <a:bodyPr/>
                    <a:lstStyle/>
                    <a:p>
                      <a:r>
                        <a:rPr lang="en-US" sz="2400" dirty="0"/>
                        <a:t>FIDO U2F / Security 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Физическо одобрение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„Закача“ се за сайта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1 устройство = много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bg-BG" sz="2000" dirty="0"/>
                        <a:t>идентичности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bg-BG" sz="2000" dirty="0"/>
                        <a:t>Поддържа се само от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r>
                        <a:rPr lang="en-US" sz="2000" dirty="0"/>
                        <a:t>Chrome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NFC - 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68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53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80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18EEFE-B68B-4B63-B111-7FDE4283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</p:spTree>
    <p:extLst>
      <p:ext uri="{BB962C8B-B14F-4D97-AF65-F5344CB8AC3E}">
        <p14:creationId xmlns:p14="http://schemas.microsoft.com/office/powerpoint/2010/main" val="13087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A0EB15-A04D-4DF2-9FD7-807E547C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2332F-2D1D-4B3F-8D57-606D86A84B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4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1">
            <a:extLst>
              <a:ext uri="{FF2B5EF4-FFF2-40B4-BE49-F238E27FC236}">
                <a16:creationId xmlns:a16="http://schemas.microsoft.com/office/drawing/2014/main" id="{6B035008-D38A-4DED-985E-7D4BEA4E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152400"/>
            <a:ext cx="10018713" cy="883508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Контейнер за съдържание 2">
            <a:extLst>
              <a:ext uri="{FF2B5EF4-FFF2-40B4-BE49-F238E27FC236}">
                <a16:creationId xmlns:a16="http://schemas.microsoft.com/office/drawing/2014/main" id="{295C9771-F0E3-4615-9700-1FA4BC419550}"/>
              </a:ext>
            </a:extLst>
          </p:cNvPr>
          <p:cNvSpPr txBox="1">
            <a:spLocks/>
          </p:cNvSpPr>
          <p:nvPr/>
        </p:nvSpPr>
        <p:spPr>
          <a:xfrm>
            <a:off x="455612" y="1623402"/>
            <a:ext cx="11277600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Фундаментален интерфейс, с който комуникирате </a:t>
            </a:r>
            <a:r>
              <a:rPr lang="bg-BG" sz="3200" noProof="1"/>
              <a:t>блокчейна</a:t>
            </a:r>
            <a:endParaRPr lang="bg-BG" sz="32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Позволява ви да бъдете „банка“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Позволява ви да разполагате с валутата си както прецените</a:t>
            </a:r>
          </a:p>
          <a:p>
            <a:pPr marL="0" indent="0">
              <a:buNone/>
            </a:pPr>
            <a:endParaRPr lang="bg-BG" sz="2400" dirty="0"/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  <a:p>
            <a:pPr marL="0" indent="0">
              <a:buNone/>
            </a:pPr>
            <a:r>
              <a:rPr lang="bg-BG" sz="2400" b="1" dirty="0"/>
              <a:t>Как/къде се съхранява информацията?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8D51F-24EE-4199-A6F6-4930B965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99" y="3611693"/>
            <a:ext cx="3581400" cy="3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лавие 1">
            <a:extLst>
              <a:ext uri="{FF2B5EF4-FFF2-40B4-BE49-F238E27FC236}">
                <a16:creationId xmlns:a16="http://schemas.microsoft.com/office/drawing/2014/main" id="{688E6156-75DF-4DED-AC8D-E19B23DC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2" y="1524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Bitcoin Core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Контейнер за съдържание 2">
            <a:extLst>
              <a:ext uri="{FF2B5EF4-FFF2-40B4-BE49-F238E27FC236}">
                <a16:creationId xmlns:a16="http://schemas.microsoft.com/office/drawing/2014/main" id="{85AF695C-529C-453D-AA48-9F9595A5447D}"/>
              </a:ext>
            </a:extLst>
          </p:cNvPr>
          <p:cNvSpPr txBox="1">
            <a:spLocks/>
          </p:cNvSpPr>
          <p:nvPr/>
        </p:nvSpPr>
        <p:spPr>
          <a:xfrm>
            <a:off x="150812" y="1447800"/>
            <a:ext cx="11887200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Bitcoin Core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bg-BG" b="1" dirty="0"/>
              <a:t>-&gt; </a:t>
            </a:r>
            <a:r>
              <a:rPr lang="en-US" dirty="0"/>
              <a:t>wallet.dat </a:t>
            </a:r>
          </a:p>
          <a:p>
            <a:pPr marL="0" indent="0">
              <a:buNone/>
            </a:pPr>
            <a:endParaRPr lang="en-US" sz="1400" b="1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При инсталация – започва да сваля </a:t>
            </a:r>
            <a:r>
              <a:rPr lang="bg-BG" sz="3000" noProof="1"/>
              <a:t>блокчейна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Съхранява двойките ключове (ключ/“катинар“) във файл</a:t>
            </a:r>
          </a:p>
          <a:p>
            <a:endParaRPr lang="bg-BG" sz="800" dirty="0"/>
          </a:p>
          <a:p>
            <a:pPr marL="0" indent="0" algn="ctr">
              <a:buNone/>
            </a:pPr>
            <a:r>
              <a:rPr lang="en-US" sz="2400" i="1" dirty="0"/>
              <a:t>C:\Users\YourUserName\Appdata\Roaming\Bitcoin</a:t>
            </a:r>
            <a:endParaRPr lang="bg-BG" sz="2400" i="1" dirty="0"/>
          </a:p>
          <a:p>
            <a:pPr marL="0" indent="0">
              <a:buNone/>
            </a:pPr>
            <a:endParaRPr lang="bg-BG" sz="900" i="1" dirty="0"/>
          </a:p>
          <a:p>
            <a:pPr marL="0" indent="0">
              <a:buNone/>
            </a:pPr>
            <a:r>
              <a:rPr lang="bg-BG" sz="2600" dirty="0"/>
              <a:t>Какво съдържа?</a:t>
            </a:r>
          </a:p>
          <a:p>
            <a:pPr marL="0" indent="0">
              <a:buNone/>
            </a:pPr>
            <a:endParaRPr lang="bg-BG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88C10C-70B3-4B9D-97A5-7345EF4C1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03278"/>
              </p:ext>
            </p:extLst>
          </p:nvPr>
        </p:nvGraphicFramePr>
        <p:xfrm>
          <a:off x="2741611" y="4114800"/>
          <a:ext cx="7474018" cy="24384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37009">
                  <a:extLst>
                    <a:ext uri="{9D8B030D-6E8A-4147-A177-3AD203B41FA5}">
                      <a16:colId xmlns:a16="http://schemas.microsoft.com/office/drawing/2014/main" val="2151527214"/>
                    </a:ext>
                  </a:extLst>
                </a:gridCol>
                <a:gridCol w="3737009">
                  <a:extLst>
                    <a:ext uri="{9D8B030D-6E8A-4147-A177-3AD203B41FA5}">
                      <a16:colId xmlns:a16="http://schemas.microsoft.com/office/drawing/2014/main" val="2975150128"/>
                    </a:ext>
                  </a:extLst>
                </a:gridCol>
              </a:tblGrid>
              <a:tr h="420414"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Двойки ключове</a:t>
                      </a:r>
                      <a:endParaRPr lang="en-US" sz="2100" b="0" dirty="0">
                        <a:solidFill>
                          <a:schemeClr val="bg1"/>
                        </a:solidFill>
                      </a:endParaRPr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>
                          <a:solidFill>
                            <a:schemeClr val="bg1"/>
                          </a:solidFill>
                        </a:rPr>
                        <a:t>Акаунти</a:t>
                      </a:r>
                      <a:endParaRPr lang="en-US" sz="2100" b="0" dirty="0">
                        <a:solidFill>
                          <a:schemeClr val="bg1"/>
                        </a:solidFill>
                      </a:endParaRPr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52563904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От/до трансакции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/>
                        <a:t>Номер на версията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58431252"/>
                  </a:ext>
                </a:extLst>
              </a:tr>
              <a:tr h="756745">
                <a:tc>
                  <a:txBody>
                    <a:bodyPr/>
                    <a:lstStyle/>
                    <a:p>
                      <a:r>
                        <a:rPr lang="bg-BG" sz="2100" dirty="0"/>
                        <a:t>Настройки на потребителя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u="sng" dirty="0"/>
                        <a:t>„Басейн“ от ключове – 100 генерирани</a:t>
                      </a:r>
                      <a:endParaRPr lang="en-US" sz="2100" b="1" u="sng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2298154855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Адрес по подразбиране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r>
                        <a:rPr lang="bg-BG" sz="2100" dirty="0"/>
                        <a:t>Информация за </a:t>
                      </a:r>
                      <a:r>
                        <a:rPr lang="bg-BG" sz="2100" noProof="1"/>
                        <a:t>блокчейна</a:t>
                      </a:r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1176014332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r>
                        <a:rPr lang="bg-BG" sz="2100" dirty="0"/>
                        <a:t>Резервни адреси</a:t>
                      </a:r>
                      <a:endParaRPr lang="en-US" sz="2100" dirty="0"/>
                    </a:p>
                  </a:txBody>
                  <a:tcPr marL="84083" marR="84083" marT="42041" marB="42041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84083" marR="84083" marT="42041" marB="42041"/>
                </a:tc>
                <a:extLst>
                  <a:ext uri="{0D108BD9-81ED-4DB2-BD59-A6C34878D82A}">
                    <a16:rowId xmlns:a16="http://schemas.microsoft.com/office/drawing/2014/main" val="83706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71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0C6DD7B0-1B4A-4C3C-8881-81E68F9B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28600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Bitcoin Core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BE248DC-2090-4460-92BA-A743419EB26A}"/>
              </a:ext>
            </a:extLst>
          </p:cNvPr>
          <p:cNvSpPr txBox="1">
            <a:spLocks/>
          </p:cNvSpPr>
          <p:nvPr/>
        </p:nvSpPr>
        <p:spPr>
          <a:xfrm>
            <a:off x="379412" y="1448198"/>
            <a:ext cx="9617722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</a:rPr>
              <a:t>Bitcoin Core</a:t>
            </a:r>
            <a:r>
              <a:rPr lang="bg-BG" sz="3000" b="1" dirty="0"/>
              <a:t> -&gt; </a:t>
            </a:r>
            <a:r>
              <a:rPr lang="bg-BG" sz="3000" dirty="0"/>
              <a:t>Проблем?</a:t>
            </a:r>
          </a:p>
          <a:p>
            <a:pPr>
              <a:buFont typeface="Wingdings" panose="05000000000000000000" pitchFamily="2" charset="2"/>
              <a:buChar char="§"/>
            </a:pPr>
            <a:endParaRPr lang="bg-BG" sz="3000" dirty="0"/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В случай на прилагането на добри практики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Прекалено много адреси &gt; 100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Не е ОК -&gt; един адрес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Загуба на релевантен </a:t>
            </a:r>
            <a:r>
              <a:rPr lang="bg-BG" sz="3000" noProof="1"/>
              <a:t>бекъп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&lt;</a:t>
            </a:r>
            <a:r>
              <a:rPr lang="bg-BG" sz="3000" b="1" dirty="0">
                <a:solidFill>
                  <a:schemeClr val="bg1"/>
                </a:solidFill>
              </a:rPr>
              <a:t>вече поддържа </a:t>
            </a:r>
            <a:r>
              <a:rPr lang="en-US" sz="3000" b="1" dirty="0">
                <a:solidFill>
                  <a:schemeClr val="bg1"/>
                </a:solidFill>
              </a:rPr>
              <a:t>HD</a:t>
            </a:r>
            <a:r>
              <a:rPr lang="en-US" sz="3000" dirty="0" smtClean="0"/>
              <a:t>&gt;</a:t>
            </a:r>
            <a:endParaRPr lang="bg-BG" sz="3000" dirty="0"/>
          </a:p>
        </p:txBody>
      </p:sp>
    </p:spTree>
    <p:extLst>
      <p:ext uri="{BB962C8B-B14F-4D97-AF65-F5344CB8AC3E}">
        <p14:creationId xmlns:p14="http://schemas.microsoft.com/office/powerpoint/2010/main" val="193160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1A9D50B0-64CF-440F-9A14-F4428D61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89159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[H]D </a:t>
            </a:r>
            <a:r>
              <a:rPr lang="bg-BG" sz="2200" dirty="0"/>
              <a:t>портфейли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02B9E2A0-5579-4EE0-92A1-4C90A2B3D508}"/>
              </a:ext>
            </a:extLst>
          </p:cNvPr>
          <p:cNvSpPr txBox="1">
            <a:spLocks/>
          </p:cNvSpPr>
          <p:nvPr/>
        </p:nvSpPr>
        <p:spPr>
          <a:xfrm>
            <a:off x="150812" y="1562451"/>
            <a:ext cx="12038013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  <a:endParaRPr lang="bg-BG" sz="3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sz="800" b="1" dirty="0"/>
          </a:p>
          <a:p>
            <a:pPr marL="0" indent="0">
              <a:buNone/>
            </a:pPr>
            <a:r>
              <a:rPr lang="bg-BG" sz="3400" dirty="0"/>
              <a:t>Техническите аспекти на </a:t>
            </a:r>
            <a:r>
              <a:rPr lang="en-US" sz="3400" dirty="0"/>
              <a:t>HD</a:t>
            </a:r>
            <a:r>
              <a:rPr lang="bg-BG" sz="3400" dirty="0"/>
              <a:t> портфейлите са представени в</a:t>
            </a:r>
            <a:endParaRPr lang="en-US" sz="3400" dirty="0"/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  <a:hlinkClick r:id="rId2"/>
              </a:rPr>
              <a:t>BIP32</a:t>
            </a:r>
            <a:endParaRPr lang="bg-BG" sz="3400" dirty="0"/>
          </a:p>
          <a:p>
            <a:pPr marL="0" indent="0">
              <a:buNone/>
            </a:pPr>
            <a:r>
              <a:rPr lang="bg-BG" sz="3400" dirty="0"/>
              <a:t>Някои са само </a:t>
            </a:r>
            <a:r>
              <a:rPr lang="en-US" sz="3400" dirty="0"/>
              <a:t>Deterministic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Генерират адреси на базата на число, започващо с 1</a:t>
            </a:r>
          </a:p>
          <a:p>
            <a:pPr marL="0" indent="0">
              <a:buNone/>
            </a:pPr>
            <a:r>
              <a:rPr lang="en-US" sz="3400" dirty="0"/>
              <a:t>Hierarchical Deterministic</a:t>
            </a:r>
            <a:r>
              <a:rPr lang="bg-BG" sz="3400" dirty="0"/>
              <a:t> 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По-интересни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200" dirty="0"/>
              <a:t>По-широко използвани</a:t>
            </a:r>
            <a:endParaRPr lang="en-US" sz="32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913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9A727996-8FFF-49BD-A71F-1F9EAD0E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1" y="150708"/>
            <a:ext cx="10018713" cy="883508"/>
          </a:xfrm>
        </p:spPr>
        <p:txBody>
          <a:bodyPr>
            <a:normAutofit fontScale="90000"/>
          </a:bodyPr>
          <a:lstStyle/>
          <a:p>
            <a:r>
              <a:rPr lang="bg-BG" dirty="0"/>
              <a:t>Какво е </a:t>
            </a:r>
            <a:r>
              <a:rPr lang="bg-BG" noProof="1"/>
              <a:t>криптопортфейл</a:t>
            </a:r>
            <a:r>
              <a:rPr lang="bg-BG" dirty="0"/>
              <a:t>?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HD </a:t>
            </a:r>
            <a:r>
              <a:rPr lang="bg-BG" sz="2200" dirty="0"/>
              <a:t>портфейли</a:t>
            </a:r>
            <a:r>
              <a:rPr lang="en-US" sz="22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EA523475-D678-484F-BC41-D48CFC1A33DB}"/>
              </a:ext>
            </a:extLst>
          </p:cNvPr>
          <p:cNvSpPr txBox="1">
            <a:spLocks/>
          </p:cNvSpPr>
          <p:nvPr/>
        </p:nvSpPr>
        <p:spPr>
          <a:xfrm>
            <a:off x="303212" y="1524000"/>
            <a:ext cx="7848600" cy="495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b="1" dirty="0">
                <a:solidFill>
                  <a:schemeClr val="bg1"/>
                </a:solidFill>
              </a:rPr>
              <a:t>HD -&gt; Hierarchical Deterministic</a:t>
            </a:r>
            <a:endParaRPr lang="en-US" sz="2400" b="1" dirty="0"/>
          </a:p>
          <a:p>
            <a:pPr marL="0" indent="0">
              <a:buNone/>
            </a:pPr>
            <a:r>
              <a:rPr lang="en-US" sz="3200" b="1" dirty="0"/>
              <a:t>Hierarchical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Отново структура, приличаща на дърво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Позволява разделяне на частни/публични ключове</a:t>
            </a:r>
          </a:p>
          <a:p>
            <a:pPr marL="0" indent="0">
              <a:buNone/>
            </a:pPr>
            <a:r>
              <a:rPr lang="en-US" sz="3200" b="1" dirty="0"/>
              <a:t>Deterministic</a:t>
            </a:r>
          </a:p>
          <a:p>
            <a:pPr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bg-BG" sz="3000" dirty="0"/>
              <a:t>Главният ключ (</a:t>
            </a:r>
            <a:r>
              <a:rPr lang="en-US" sz="3000" dirty="0"/>
              <a:t>master key)</a:t>
            </a:r>
            <a:r>
              <a:rPr lang="bg-BG" sz="3000" dirty="0"/>
              <a:t> произвежда същото „дърво“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B39F-6451-470D-98AD-1EDBBEA5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60" y="2530057"/>
            <a:ext cx="4048595" cy="29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959</Words>
  <Application>Microsoft Office PowerPoint</Application>
  <PresentationFormat>Custom</PresentationFormat>
  <Paragraphs>354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맑은 고딕</vt:lpstr>
      <vt:lpstr>Arial</vt:lpstr>
      <vt:lpstr>Calibri</vt:lpstr>
      <vt:lpstr>Consolas</vt:lpstr>
      <vt:lpstr>Wingdings</vt:lpstr>
      <vt:lpstr>Wingdings 2</vt:lpstr>
      <vt:lpstr>2_SoftUni3_1</vt:lpstr>
      <vt:lpstr>Съхранение и използване на криптовалути, портфейли, сигурност</vt:lpstr>
      <vt:lpstr>Съдържание</vt:lpstr>
      <vt:lpstr>Въпроси</vt:lpstr>
      <vt:lpstr>PowerPoint Presentation</vt:lpstr>
      <vt:lpstr>Какво е криптопортфейл?</vt:lpstr>
      <vt:lpstr>Какво е криптопортфейл? Bitcoin Core</vt:lpstr>
      <vt:lpstr>Какво е криптопортфейл? Bitcoin Core</vt:lpstr>
      <vt:lpstr>Какво е криптопортфейл? [H]D портфейли</vt:lpstr>
      <vt:lpstr>Какво е криптопортфейл? HD портфейли </vt:lpstr>
      <vt:lpstr>Какво е криптопортфейл? HD портфейли</vt:lpstr>
      <vt:lpstr>Какво е криптопортфейл? HD портфейли </vt:lpstr>
      <vt:lpstr>Какво е криптопортфейл? HD портфейли</vt:lpstr>
      <vt:lpstr>Какво е криптопортфейл? HD портфейли</vt:lpstr>
      <vt:lpstr>Какво е криптопортфейл? HD портфейли </vt:lpstr>
      <vt:lpstr>Видове портфейли</vt:lpstr>
      <vt:lpstr>Видове портфейли Десктоп</vt:lpstr>
      <vt:lpstr>Видове портфейли Десктоп – Bitcoin Core</vt:lpstr>
      <vt:lpstr>Видове портфейли Десктоп – Electrum</vt:lpstr>
      <vt:lpstr>Видове портфейли Десктоп – GreenAddress</vt:lpstr>
      <vt:lpstr>Видове портфейли Онлайн</vt:lpstr>
      <vt:lpstr>Видове портфейли Онлайн – Blockchain.info</vt:lpstr>
      <vt:lpstr>Видове портфейли Онлайн – MyEtherWallet / MyCrypto</vt:lpstr>
      <vt:lpstr>Видове портфейли Мобилни</vt:lpstr>
      <vt:lpstr>Видове портфейли Мобилни - Mycelium</vt:lpstr>
      <vt:lpstr>Видове портфейли Мобилни - Electrum</vt:lpstr>
      <vt:lpstr>Видове портфейли Мобилни – Bitcoin Wallet</vt:lpstr>
      <vt:lpstr>Видове портфейли Мобилни – Jaxx</vt:lpstr>
      <vt:lpstr>Видове портфейли Хардуерни</vt:lpstr>
      <vt:lpstr>Видове портфейли Хардуерни</vt:lpstr>
      <vt:lpstr>Видове портфейли Хардуерни – Ledger Nano S</vt:lpstr>
      <vt:lpstr>Видове портфейли Хардуерни – Ledger Nano S</vt:lpstr>
      <vt:lpstr>Видове портфейли Хардуерни – Ledger Nano S</vt:lpstr>
      <vt:lpstr>Видове портфейли Хардуерни – TREZOR</vt:lpstr>
      <vt:lpstr>Видове портфейли Хардуерни – TREZOR</vt:lpstr>
      <vt:lpstr>Видове портфейли Хардуерни – KeepKey</vt:lpstr>
      <vt:lpstr>Видове портфейли Хардуерни – KeepKey</vt:lpstr>
      <vt:lpstr>Видове портфейли Хартиени Портфейли</vt:lpstr>
      <vt:lpstr>Видове портфейли Хартиени Портфейли</vt:lpstr>
      <vt:lpstr>Управление на пароли</vt:lpstr>
      <vt:lpstr>Управление на пароли </vt:lpstr>
      <vt:lpstr>Управление на пароли </vt:lpstr>
      <vt:lpstr>2 Factor Authentication </vt:lpstr>
      <vt:lpstr>PowerPoint Presentation</vt:lpstr>
      <vt:lpstr>SoftUni Diamond Partners</vt:lpstr>
      <vt:lpstr>SoftUni Diamond Partners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MM</cp:lastModifiedBy>
  <cp:revision>55</cp:revision>
  <dcterms:created xsi:type="dcterms:W3CDTF">2014-01-02T17:00:34Z</dcterms:created>
  <dcterms:modified xsi:type="dcterms:W3CDTF">2018-10-12T14:27:33Z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